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8"/>
  </p:notesMasterIdLst>
  <p:handoutMasterIdLst>
    <p:handoutMasterId r:id="rId9"/>
  </p:handoutMasterIdLst>
  <p:sldIdLst>
    <p:sldId id="268" r:id="rId2"/>
    <p:sldId id="295" r:id="rId3"/>
    <p:sldId id="296" r:id="rId4"/>
    <p:sldId id="297" r:id="rId5"/>
    <p:sldId id="374" r:id="rId6"/>
    <p:sldId id="298" r:id="rId7"/>
  </p:sldIdLst>
  <p:sldSz cx="9144000" cy="6858000" type="screen4x3"/>
  <p:notesSz cx="6669088" cy="9928225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3" autoAdjust="0"/>
    <p:restoredTop sz="94771" autoAdjust="0"/>
  </p:normalViewPr>
  <p:slideViewPr>
    <p:cSldViewPr>
      <p:cViewPr varScale="1">
        <p:scale>
          <a:sx n="100" d="100"/>
          <a:sy n="100" d="100"/>
        </p:scale>
        <p:origin x="132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05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5300"/>
          </a:xfrm>
          <a:prstGeom prst="rect">
            <a:avLst/>
          </a:prstGeom>
        </p:spPr>
        <p:txBody>
          <a:bodyPr vert="horz" lIns="94838" tIns="47419" rIns="94838" bIns="47419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4838" tIns="47419" rIns="94838" bIns="47419" rtlCol="0"/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FFE5B188-E42B-A24E-AC8E-0849A5DE924B}" type="datetimeFigureOut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890838" cy="495300"/>
          </a:xfrm>
          <a:prstGeom prst="rect">
            <a:avLst/>
          </a:prstGeom>
        </p:spPr>
        <p:txBody>
          <a:bodyPr vert="horz" lIns="94838" tIns="47419" rIns="94838" bIns="47419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8250" y="9431338"/>
            <a:ext cx="2889250" cy="495300"/>
          </a:xfrm>
          <a:prstGeom prst="rect">
            <a:avLst/>
          </a:prstGeom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7620EFF-077B-AF44-89E9-E2B72AEB67EA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904A9A6E-A77B-A24E-92F1-0DD3D33D48EB}" type="datetimeFigureOut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C2675C-128A-D94B-9A97-5D4A935149AC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hoek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hoek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hoek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l-NL"/>
              <a:t>Klik om het opmaakprofiel van de modelondertitel te bewerken</a:t>
            </a:r>
            <a:endParaRPr lang="en-US"/>
          </a:p>
        </p:txBody>
      </p:sp>
      <p:sp>
        <p:nvSpPr>
          <p:cNvPr id="10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B55F8260-28A5-B84E-BC8F-38CA3B03160E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11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fld id="{AEAEA68C-885C-4240-9FE8-67C65F2070E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8345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0B66C-E247-744B-A5B3-B9C790C517FA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5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B4D43-AB1A-654A-8CD2-13C32A069B3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7570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 verbindingslijn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Gelijkbenige driehoek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e verbindingslijn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E5F7-AF26-654C-86FA-71478C643C44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25E9A-6DBB-1646-90BF-909BF5B375E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404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8503E-52A3-A04A-97C0-AF080635A9C2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5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942F2-8D7F-6347-95BE-6B4E3BEF604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307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hoek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A94A1-9196-004A-A88F-568EDE017392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fld id="{8E6B6CAF-57A0-8645-96EF-2BF3118369D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86911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8C30F-AF29-E548-A4DF-E1410801FAA7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6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10AD3-1A75-E941-9E36-7FFAFEC1D89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3210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53E31-786F-3547-8DED-E24F6B6881D0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8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ED82A-D72E-9B49-958E-92BCF8547E7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21410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elijkbenige driehoek 10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4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EA93-058E-E84D-8E90-AC95914B57F6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5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AA7FE0-5B8A-E845-91EF-CA5127A19876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3090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 verbindingslijn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3" name="Gelijkbenige driehoek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FAAEB-CDDD-844C-A47B-F7CE81DCCDAD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5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5ED62-70C9-6A43-8D4F-1F421454F3F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3779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 verbindingslijn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hte verbindingslijn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Gelijkbenige driehoek 1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2" name="Tijdelijke aanduiding voor inhoud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8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C586B-9927-594C-B625-539A5F133CDF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9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03E4F-EFBE-6A4D-ABF5-7C728B2BF70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649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 verbindingslijn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Gelijkbenige driehoek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hoek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en-US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0D97B-E49C-3C41-BE73-E3233D915E8C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9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1B0BA-3666-AA4C-929D-990A73A35AFC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36684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  <a:endParaRPr lang="en-US" altLang="nl-NL"/>
          </a:p>
        </p:txBody>
      </p:sp>
      <p:sp>
        <p:nvSpPr>
          <p:cNvPr id="1027" name="Tijdelijke aanduiding voor tekst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  <a:endParaRPr lang="en-US" alt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A1192B3-D2E9-4D45-BC18-3746073772C7}" type="datetime1">
              <a:rPr lang="nl-NL"/>
              <a:pPr>
                <a:defRPr/>
              </a:pPr>
              <a:t>03-06-19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Gill Sans MT" charset="0"/>
              </a:defRPr>
            </a:lvl1pPr>
          </a:lstStyle>
          <a:p>
            <a:fld id="{47618322-F7E7-F947-A8BF-D06185646148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28" name="Rechte verbindingslijn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9" name="Rechte verbindingslijn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Gelijkbenige driehoek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4" r:id="rId2"/>
    <p:sldLayoutId id="2147484206" r:id="rId3"/>
    <p:sldLayoutId id="2147484203" r:id="rId4"/>
    <p:sldLayoutId id="2147484202" r:id="rId5"/>
    <p:sldLayoutId id="2147484207" r:id="rId6"/>
    <p:sldLayoutId id="2147484208" r:id="rId7"/>
    <p:sldLayoutId id="2147484209" r:id="rId8"/>
    <p:sldLayoutId id="2147484210" r:id="rId9"/>
    <p:sldLayoutId id="2147484201" r:id="rId10"/>
    <p:sldLayoutId id="214748421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008ABF"/>
        </a:buClr>
        <a:buSzPct val="70000"/>
        <a:buFont typeface="Wingdings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altLang="nl-NL"/>
              <a:t> ‘Botsende deeltjes’ model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  <a:defRPr/>
            </a:pPr>
            <a:r>
              <a:rPr lang="nl-NL" dirty="0"/>
              <a:t>5Havo 2018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611188" y="6381750"/>
            <a:ext cx="1219200" cy="366713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2A29F70-47D8-B54C-85B6-A7A7DC105AD5}" type="slidenum">
              <a:rPr lang="nl-NL" altLang="nl-NL">
                <a:solidFill>
                  <a:schemeClr val="tx2"/>
                </a:solidFill>
                <a:latin typeface="Gill Sans MT" charset="0"/>
              </a:rPr>
              <a:pPr eaLnBrk="1" hangingPunct="1"/>
              <a:t>1</a:t>
            </a:fld>
            <a:endParaRPr lang="nl-NL" altLang="nl-NL">
              <a:solidFill>
                <a:schemeClr val="tx2"/>
              </a:solidFill>
              <a:latin typeface="Gill Sans MT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z="2800"/>
              <a:t>Welke factoren beïnvloeden de reactiesnelheid</a:t>
            </a:r>
          </a:p>
        </p:txBody>
      </p:sp>
      <p:sp>
        <p:nvSpPr>
          <p:cNvPr id="28675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nl-NL" altLang="nl-NL" dirty="0"/>
              <a:t>1) De soort stof </a:t>
            </a:r>
            <a:r>
              <a:rPr lang="nl-NL" altLang="nl-NL"/>
              <a:t>die reageren. </a:t>
            </a:r>
            <a:r>
              <a:rPr lang="nl-NL" altLang="nl-NL" dirty="0"/>
              <a:t>(</a:t>
            </a:r>
            <a:r>
              <a:rPr lang="nl-NL" altLang="nl-NL" b="1" dirty="0"/>
              <a:t>∆</a:t>
            </a:r>
            <a:r>
              <a:rPr lang="nl-NL" altLang="nl-NL" dirty="0"/>
              <a:t>E en </a:t>
            </a:r>
            <a:r>
              <a:rPr lang="nl-NL" altLang="nl-NL" dirty="0" err="1"/>
              <a:t>E</a:t>
            </a:r>
            <a:r>
              <a:rPr lang="nl-NL" altLang="nl-NL" baseline="-25000" dirty="0" err="1"/>
              <a:t>act</a:t>
            </a:r>
            <a:r>
              <a:rPr lang="nl-NL" altLang="nl-NL" dirty="0"/>
              <a:t>)</a:t>
            </a:r>
          </a:p>
          <a:p>
            <a:r>
              <a:rPr lang="nl-NL" altLang="nl-NL" dirty="0"/>
              <a:t>2) Verdelingsgraad</a:t>
            </a:r>
          </a:p>
          <a:p>
            <a:r>
              <a:rPr lang="nl-NL" altLang="nl-NL" dirty="0"/>
              <a:t>3) Temperatuur</a:t>
            </a:r>
          </a:p>
          <a:p>
            <a:r>
              <a:rPr lang="nl-NL" altLang="nl-NL" dirty="0"/>
              <a:t>4) Concentratie van de reagerende stoffen</a:t>
            </a:r>
          </a:p>
          <a:p>
            <a:r>
              <a:rPr lang="nl-NL" altLang="nl-NL" dirty="0"/>
              <a:t>5) Het aanwezig zijn van katalysator (verlaagd </a:t>
            </a:r>
            <a:r>
              <a:rPr lang="nl-NL" altLang="nl-NL" dirty="0" err="1"/>
              <a:t>E</a:t>
            </a:r>
            <a:r>
              <a:rPr lang="nl-NL" altLang="nl-NL" baseline="-25000" dirty="0" err="1"/>
              <a:t>act</a:t>
            </a:r>
            <a:r>
              <a:rPr lang="nl-NL" altLang="nl-NL" dirty="0"/>
              <a:t>)</a:t>
            </a:r>
          </a:p>
          <a:p>
            <a:endParaRPr lang="nl-NL" altLang="nl-NL" dirty="0"/>
          </a:p>
          <a:p>
            <a:r>
              <a:rPr lang="en-GB" altLang="nl-NL" dirty="0"/>
              <a:t>Het effect van 2, 3, 4 en 5 </a:t>
            </a:r>
            <a:r>
              <a:rPr lang="en-GB" altLang="nl-NL" dirty="0" err="1"/>
              <a:t>kun</a:t>
            </a:r>
            <a:r>
              <a:rPr lang="en-GB" altLang="nl-NL" dirty="0"/>
              <a:t> je </a:t>
            </a:r>
            <a:r>
              <a:rPr lang="en-GB" altLang="nl-NL" dirty="0" err="1"/>
              <a:t>verklaren</a:t>
            </a:r>
            <a:r>
              <a:rPr lang="en-GB" altLang="nl-NL" dirty="0"/>
              <a:t> met het</a:t>
            </a:r>
            <a:r>
              <a:rPr lang="en-GB" altLang="nl-NL" b="1" dirty="0"/>
              <a:t> </a:t>
            </a:r>
            <a:r>
              <a:rPr lang="en-GB" altLang="nl-NL" b="1" dirty="0" err="1"/>
              <a:t>botsende</a:t>
            </a:r>
            <a:r>
              <a:rPr lang="en-GB" altLang="nl-NL" b="1" dirty="0"/>
              <a:t> </a:t>
            </a:r>
            <a:r>
              <a:rPr lang="en-GB" altLang="nl-NL" b="1" dirty="0" err="1"/>
              <a:t>deeltjes</a:t>
            </a:r>
            <a:r>
              <a:rPr lang="en-GB" altLang="nl-NL" b="1" dirty="0"/>
              <a:t> model</a:t>
            </a:r>
            <a:r>
              <a:rPr lang="en-GB" altLang="nl-NL" dirty="0"/>
              <a:t>. </a:t>
            </a:r>
          </a:p>
          <a:p>
            <a:endParaRPr lang="nl-NL" alt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C70019D-B1B4-6049-8C01-14A4A356BF84}" type="slidenum">
              <a:rPr lang="nl-NL" altLang="nl-NL">
                <a:solidFill>
                  <a:schemeClr val="tx2"/>
                </a:solidFill>
                <a:latin typeface="Gill Sans MT" charset="0"/>
              </a:rPr>
              <a:pPr eaLnBrk="1" hangingPunct="1"/>
              <a:t>2</a:t>
            </a:fld>
            <a:endParaRPr lang="nl-NL" altLang="nl-NL">
              <a:solidFill>
                <a:schemeClr val="tx2"/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/>
              <a:t>Botsende deeltjes model</a:t>
            </a:r>
            <a:endParaRPr lang="nl-NL" altLang="nl-NL"/>
          </a:p>
        </p:txBody>
      </p:sp>
      <p:sp>
        <p:nvSpPr>
          <p:cNvPr id="29699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GB" altLang="nl-NL"/>
              <a:t>Bij een reactie worden bindingen verbroken en nieuwe gevormd.</a:t>
            </a:r>
          </a:p>
          <a:p>
            <a:r>
              <a:rPr lang="en-GB" altLang="nl-NL"/>
              <a:t>Deeltjes die reageren moeten met elkaar in contact komen (botsen)</a:t>
            </a:r>
          </a:p>
          <a:p>
            <a:r>
              <a:rPr lang="en-GB" altLang="nl-NL"/>
              <a:t>Bij die botsing moet (in ieder geval) voldoende energie worden meegenomen om bindingen te verbreken. </a:t>
            </a:r>
          </a:p>
          <a:p>
            <a:r>
              <a:rPr lang="en-GB" altLang="nl-NL"/>
              <a:t>Als er voldoende energie is: </a:t>
            </a:r>
            <a:r>
              <a:rPr lang="en-GB" altLang="nl-NL" b="1"/>
              <a:t>effectieve botsing</a:t>
            </a:r>
            <a:r>
              <a:rPr lang="en-GB" altLang="nl-NL"/>
              <a:t>, nieuwe deeltjes worden gevormd.</a:t>
            </a:r>
            <a:endParaRPr lang="en-GB" altLang="nl-NL" b="1"/>
          </a:p>
          <a:p>
            <a:r>
              <a:rPr lang="en-GB" altLang="nl-NL"/>
              <a:t>Als er onvoldoende energie is: oorspronkelijke deeltjes blijven bestaan. </a:t>
            </a:r>
          </a:p>
          <a:p>
            <a:r>
              <a:rPr lang="en-GB" altLang="nl-NL"/>
              <a:t>Het aantal </a:t>
            </a:r>
            <a:r>
              <a:rPr lang="en-GB" altLang="nl-NL" b="1"/>
              <a:t>effectieve botsingen per tijdseenheid</a:t>
            </a:r>
            <a:r>
              <a:rPr lang="en-GB" altLang="nl-NL"/>
              <a:t> is een maat voor de</a:t>
            </a:r>
            <a:r>
              <a:rPr lang="en-GB" altLang="nl-NL" b="1"/>
              <a:t> reactiesnelheid</a:t>
            </a:r>
            <a:r>
              <a:rPr lang="en-GB" altLang="nl-NL"/>
              <a:t>.</a:t>
            </a:r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18C5540-47B6-B54B-B43E-7A82786384BE}" type="slidenum">
              <a:rPr lang="nl-NL" altLang="nl-NL">
                <a:solidFill>
                  <a:schemeClr val="tx2"/>
                </a:solidFill>
                <a:latin typeface="Gill Sans MT" charset="0"/>
              </a:rPr>
              <a:pPr eaLnBrk="1" hangingPunct="1"/>
              <a:t>3</a:t>
            </a:fld>
            <a:endParaRPr lang="nl-NL" altLang="nl-NL">
              <a:solidFill>
                <a:schemeClr val="tx2"/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/>
              <a:t>Verklaren met botsende deeltjesmodel</a:t>
            </a:r>
            <a:endParaRPr lang="nl-NL" altLang="nl-NL"/>
          </a:p>
        </p:txBody>
      </p:sp>
      <p:sp>
        <p:nvSpPr>
          <p:cNvPr id="3072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GB" altLang="nl-NL"/>
              <a:t>Verklaar met het botsende deeltjesmodel waarom de reactiesnelheid groter wordt als je de concentratie van de reagerende deeltjes vergroot. </a:t>
            </a:r>
          </a:p>
          <a:p>
            <a:r>
              <a:rPr lang="en-GB" altLang="nl-NL" sz="2400"/>
              <a:t>Let op juiste stappen! Je moet iets zeggen over:</a:t>
            </a:r>
          </a:p>
          <a:p>
            <a:pPr lvl="1"/>
            <a:r>
              <a:rPr lang="en-GB" altLang="nl-NL" sz="2000"/>
              <a:t>1) het aantal botsingen</a:t>
            </a:r>
          </a:p>
          <a:p>
            <a:pPr lvl="1"/>
            <a:r>
              <a:rPr lang="en-GB" altLang="nl-NL" sz="2000"/>
              <a:t>2) het aantal effectieve botsingen</a:t>
            </a:r>
          </a:p>
          <a:p>
            <a:pPr lvl="1"/>
            <a:r>
              <a:rPr lang="en-GB" altLang="nl-NL" sz="2000"/>
              <a:t>3) de relatie tussen het aantal effectieve botsingen en de reactiesnelheid. </a:t>
            </a:r>
          </a:p>
          <a:p>
            <a:pPr lvl="1"/>
            <a:endParaRPr lang="en-GB" altLang="nl-NL" sz="2000"/>
          </a:p>
          <a:p>
            <a:r>
              <a:rPr lang="en-GB" altLang="nl-NL" sz="2200"/>
              <a:t>Bij een hogere concentratie heb je meer botsingen per tijdseenheid. </a:t>
            </a:r>
          </a:p>
          <a:p>
            <a:pPr>
              <a:buFont typeface="Wingdings 3" charset="2"/>
              <a:buNone/>
            </a:pPr>
            <a:r>
              <a:rPr lang="en-GB" altLang="nl-NL" sz="2200"/>
              <a:t>	Het aantal effectieve botsingen per tijdseenheid neemt daardoor toe. </a:t>
            </a:r>
          </a:p>
          <a:p>
            <a:pPr>
              <a:buFont typeface="Wingdings 3" charset="2"/>
              <a:buNone/>
            </a:pPr>
            <a:r>
              <a:rPr lang="en-GB" altLang="nl-NL" sz="2200"/>
              <a:t>	Als er meer effectieve botsingen per tijdseenheid zijn, is de reactiesnelheid ook groter. </a:t>
            </a:r>
          </a:p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1A12867-01EB-3F44-9499-0BF1EA47BF02}" type="slidenum">
              <a:rPr lang="nl-NL" altLang="nl-NL">
                <a:solidFill>
                  <a:schemeClr val="tx2"/>
                </a:solidFill>
                <a:latin typeface="Gill Sans MT" charset="0"/>
              </a:rPr>
              <a:pPr eaLnBrk="1" hangingPunct="1"/>
              <a:t>4</a:t>
            </a:fld>
            <a:endParaRPr lang="nl-NL" altLang="nl-NL">
              <a:solidFill>
                <a:schemeClr val="tx2"/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/>
              <a:t>Verklaren met botsende deeltjesmodel 2</a:t>
            </a:r>
            <a:endParaRPr lang="nl-NL" altLang="nl-NL"/>
          </a:p>
        </p:txBody>
      </p:sp>
      <p:sp>
        <p:nvSpPr>
          <p:cNvPr id="3072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GB" altLang="nl-NL"/>
              <a:t>Verklaar waarom de reactiesnelheid groter wordt bij een hogere temperatuur.  </a:t>
            </a:r>
          </a:p>
          <a:p>
            <a:endParaRPr lang="en-GB" altLang="nl-NL"/>
          </a:p>
          <a:p>
            <a:r>
              <a:rPr lang="en-GB" altLang="nl-NL"/>
              <a:t>Bij een hogere temperatuur heb je meer botsingen èn meer effectieve botsingen per tijdseenheid. (Er is gemiddeld meer energie aanwezig.)</a:t>
            </a:r>
          </a:p>
          <a:p>
            <a:pPr>
              <a:buFont typeface="Wingdings 3" charset="2"/>
              <a:buNone/>
            </a:pPr>
            <a:r>
              <a:rPr lang="en-GB" altLang="nl-NL"/>
              <a:t>	Hoe meer effectieve botsingen per tijdseenheid des te groter is de reactiesnelheid.  </a:t>
            </a:r>
          </a:p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C75B289-D529-194D-8134-4807E5DF4870}" type="slidenum">
              <a:rPr lang="nl-NL" altLang="nl-NL">
                <a:solidFill>
                  <a:schemeClr val="tx2"/>
                </a:solidFill>
                <a:latin typeface="Gill Sans MT" charset="0"/>
              </a:rPr>
              <a:pPr eaLnBrk="1" hangingPunct="1"/>
              <a:t>5</a:t>
            </a:fld>
            <a:endParaRPr lang="nl-NL" altLang="nl-NL">
              <a:solidFill>
                <a:schemeClr val="tx2"/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/>
              <a:t>Zelf nog een!</a:t>
            </a:r>
            <a:endParaRPr lang="nl-NL" altLang="nl-NL"/>
          </a:p>
        </p:txBody>
      </p:sp>
      <p:sp>
        <p:nvSpPr>
          <p:cNvPr id="31747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GB" altLang="nl-NL"/>
              <a:t>Verklaar waarom de reactiesnelheid kleiner wordt, als het volume waarin de stoffen reageren wordt vergroot. </a:t>
            </a:r>
          </a:p>
          <a:p>
            <a:endParaRPr lang="en-GB" altLang="nl-NL"/>
          </a:p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6538EE5-4C01-DB49-B137-00AA3BF5982E}" type="slidenum">
              <a:rPr lang="nl-NL" altLang="nl-NL">
                <a:solidFill>
                  <a:schemeClr val="tx2"/>
                </a:solidFill>
                <a:latin typeface="Gill Sans MT" charset="0"/>
              </a:rPr>
              <a:pPr eaLnBrk="1" hangingPunct="1"/>
              <a:t>6</a:t>
            </a:fld>
            <a:endParaRPr lang="nl-NL" altLang="nl-NL">
              <a:solidFill>
                <a:schemeClr val="tx2"/>
              </a:solidFill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orsprong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orsprong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4829</TotalTime>
  <Words>287</Words>
  <Application>Microsoft Macintosh PowerPoint</Application>
  <PresentationFormat>Diavoorstelling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3" baseType="lpstr">
      <vt:lpstr>Arial</vt:lpstr>
      <vt:lpstr>Bookman Old Style</vt:lpstr>
      <vt:lpstr>Calibri</vt:lpstr>
      <vt:lpstr>Gill Sans MT</vt:lpstr>
      <vt:lpstr>Wingdings</vt:lpstr>
      <vt:lpstr>Wingdings 3</vt:lpstr>
      <vt:lpstr>Oorsprong</vt:lpstr>
      <vt:lpstr> ‘Botsende deeltjes’ model</vt:lpstr>
      <vt:lpstr>Welke factoren beïnvloeden de reactiesnelheid</vt:lpstr>
      <vt:lpstr>Botsende deeltjes model</vt:lpstr>
      <vt:lpstr>Verklaren met botsende deeltjesmodel</vt:lpstr>
      <vt:lpstr>Verklaren met botsende deeltjesmodel 2</vt:lpstr>
      <vt:lpstr>Zelf nog een!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TRAININGSDAG 6V SCHEIKUNDE</dc:title>
  <dc:creator>SWEERS</dc:creator>
  <cp:lastModifiedBy>Sweers, MAM (Marcel)</cp:lastModifiedBy>
  <cp:revision>253</cp:revision>
  <dcterms:created xsi:type="dcterms:W3CDTF">2010-02-08T17:47:32Z</dcterms:created>
  <dcterms:modified xsi:type="dcterms:W3CDTF">2019-06-03T09:52:23Z</dcterms:modified>
</cp:coreProperties>
</file>